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5A"/>
    <a:srgbClr val="1C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719"/>
  </p:normalViewPr>
  <p:slideViewPr>
    <p:cSldViewPr snapToGrid="0">
      <p:cViewPr varScale="1">
        <p:scale>
          <a:sx n="96" d="100"/>
          <a:sy n="96" d="100"/>
        </p:scale>
        <p:origin x="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dark, night sky&#10;&#10;Description automatically generated">
            <a:extLst>
              <a:ext uri="{FF2B5EF4-FFF2-40B4-BE49-F238E27FC236}">
                <a16:creationId xmlns:a16="http://schemas.microsoft.com/office/drawing/2014/main" id="{52D5F9CD-F10C-25A2-9D6E-0B93B51E5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3248-6A82-BDE8-E522-863A0179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699" y="6339259"/>
            <a:ext cx="2743200" cy="365125"/>
          </a:xfr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  <a:latin typeface="Sofia Pro Medium" panose="020B0000000000000000" pitchFamily="34" charset="0"/>
              </a:defRPr>
            </a:lvl1pPr>
          </a:lstStyle>
          <a:p>
            <a:r>
              <a:rPr lang="en-US" dirty="0"/>
              <a:t>PAGE </a:t>
            </a:r>
            <a:fld id="{D1B35D58-C16F-4442-BC9D-97793161E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CE0C12BF-40E5-65C8-1427-12ACF6EC2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6CD61EF-4953-3C3F-B794-8C139573A177}"/>
              </a:ext>
            </a:extLst>
          </p:cNvPr>
          <p:cNvSpPr txBox="1">
            <a:spLocks/>
          </p:cNvSpPr>
          <p:nvPr userDrawn="1"/>
        </p:nvSpPr>
        <p:spPr>
          <a:xfrm>
            <a:off x="633101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 COPYRIGHT 2023 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|</a:t>
            </a:r>
            <a:r>
              <a:rPr lang="en-US" sz="800" b="0" i="0" spc="0" dirty="0">
                <a:latin typeface="Sofia Pro Light" panose="020B0000000000000000" pitchFamily="34" charset="0"/>
              </a:rPr>
              <a:t> COMMERCIAL IN CONFIDENCE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049FFB-2C19-331F-13F6-198E6E9062BA}"/>
              </a:ext>
            </a:extLst>
          </p:cNvPr>
          <p:cNvSpPr txBox="1">
            <a:spLocks/>
          </p:cNvSpPr>
          <p:nvPr userDrawn="1"/>
        </p:nvSpPr>
        <p:spPr>
          <a:xfrm>
            <a:off x="5015914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.</a:t>
            </a:r>
            <a:r>
              <a:rPr lang="en-US" sz="800" b="0" i="0" spc="0" dirty="0">
                <a:latin typeface="Sofia Pro Light" panose="020B0000000000000000" pitchFamily="34" charset="0"/>
              </a:rPr>
              <a:t>COM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2B7F920-67B1-2592-A682-3855E099E0D7}"/>
              </a:ext>
            </a:extLst>
          </p:cNvPr>
          <p:cNvSpPr txBox="1">
            <a:spLocks/>
          </p:cNvSpPr>
          <p:nvPr userDrawn="1"/>
        </p:nvSpPr>
        <p:spPr>
          <a:xfrm>
            <a:off x="8137487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spc="0" dirty="0">
                <a:latin typeface="Sofia Pro Light" panose="020B0000000000000000" pitchFamily="34" charset="0"/>
              </a:rPr>
              <a:t>PAGE </a:t>
            </a:r>
            <a:fld id="{D1B35D58-C16F-4442-BC9D-97793161E3C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D005A"/>
                </a:solidFill>
                <a:effectLst/>
                <a:uLnTx/>
                <a:uFillTx/>
                <a:latin typeface="Sofia Pro Light" panose="020B0000000000000000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i="0" spc="0" dirty="0">
              <a:solidFill>
                <a:srgbClr val="FD005A"/>
              </a:solidFill>
              <a:latin typeface="Sofia Pro Ligh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2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7E182BC-60B3-E6CC-09B9-C5DB96D8C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938AD3-8BDC-2A98-B953-9BC14C7849C7}"/>
              </a:ext>
            </a:extLst>
          </p:cNvPr>
          <p:cNvSpPr txBox="1">
            <a:spLocks/>
          </p:cNvSpPr>
          <p:nvPr userDrawn="1"/>
        </p:nvSpPr>
        <p:spPr>
          <a:xfrm>
            <a:off x="633101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 COPYRIGHT 2023 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|</a:t>
            </a:r>
            <a:r>
              <a:rPr lang="en-US" sz="800" b="0" i="0" spc="0" dirty="0">
                <a:latin typeface="Sofia Pro Light" panose="020B0000000000000000" pitchFamily="34" charset="0"/>
              </a:rPr>
              <a:t> COMMERCIAL IN CONFIDENCE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EDABA6-1E02-3574-06FC-F686C3FCC44E}"/>
              </a:ext>
            </a:extLst>
          </p:cNvPr>
          <p:cNvSpPr txBox="1">
            <a:spLocks/>
          </p:cNvSpPr>
          <p:nvPr userDrawn="1"/>
        </p:nvSpPr>
        <p:spPr>
          <a:xfrm>
            <a:off x="5015914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.</a:t>
            </a:r>
            <a:r>
              <a:rPr lang="en-US" sz="800" b="0" i="0" spc="0" dirty="0">
                <a:latin typeface="Sofia Pro Light" panose="020B0000000000000000" pitchFamily="34" charset="0"/>
              </a:rPr>
              <a:t>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C8BB0B-A1F5-E40C-1A87-7D576B5EC8BD}"/>
              </a:ext>
            </a:extLst>
          </p:cNvPr>
          <p:cNvSpPr txBox="1">
            <a:spLocks/>
          </p:cNvSpPr>
          <p:nvPr userDrawn="1"/>
        </p:nvSpPr>
        <p:spPr>
          <a:xfrm>
            <a:off x="8137487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spc="0" dirty="0">
                <a:latin typeface="Sofia Pro Light" panose="020B0000000000000000" pitchFamily="34" charset="0"/>
              </a:rPr>
              <a:t>PAGE </a:t>
            </a:r>
            <a:fld id="{D1B35D58-C16F-4442-BC9D-97793161E3C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D005A"/>
                </a:solidFill>
                <a:effectLst/>
                <a:uLnTx/>
                <a:uFillTx/>
                <a:latin typeface="Sofia Pro Light" panose="020B0000000000000000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i="0" spc="0" dirty="0">
              <a:solidFill>
                <a:srgbClr val="FD005A"/>
              </a:solidFill>
              <a:latin typeface="Sofia Pro Ligh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5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18C574D-8702-D5AE-F1A6-8CA92A584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18B06-2695-2259-D237-667053E7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36101-82D1-FAE4-D24C-72F299BC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9F670-2DB3-03BA-1D04-02AD01686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622E-C3DE-6C49-BA0E-F548BA66A05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1ECD-1E31-0D84-8EED-77E969D72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1809-144D-E573-06A9-841D184F5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5D58-C16F-4442-BC9D-97793161E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19A4CF-1312-B740-702F-74F6634E7D8D}"/>
              </a:ext>
            </a:extLst>
          </p:cNvPr>
          <p:cNvSpPr txBox="1"/>
          <p:nvPr/>
        </p:nvSpPr>
        <p:spPr>
          <a:xfrm>
            <a:off x="1271847" y="2768138"/>
            <a:ext cx="60017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ofia Pro Medium" panose="020B0000000000000000" pitchFamily="34" charset="0"/>
              </a:rPr>
              <a:t>AIIMI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A5E11-841A-BE14-C9FB-0453E0BCB4C7}"/>
              </a:ext>
            </a:extLst>
          </p:cNvPr>
          <p:cNvSpPr txBox="1"/>
          <p:nvPr/>
        </p:nvSpPr>
        <p:spPr>
          <a:xfrm>
            <a:off x="1271847" y="3557847"/>
            <a:ext cx="98505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ofia Pro Medium" panose="020B0000000000000000" pitchFamily="34" charset="0"/>
              </a:rPr>
              <a:t>PARTNER NAME</a:t>
            </a:r>
            <a:r>
              <a:rPr lang="en-US" sz="6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D27C-3E30-0F4C-EDA3-5341F7963505}"/>
              </a:ext>
            </a:extLst>
          </p:cNvPr>
          <p:cNvSpPr txBox="1"/>
          <p:nvPr/>
        </p:nvSpPr>
        <p:spPr>
          <a:xfrm>
            <a:off x="1271847" y="4663440"/>
            <a:ext cx="98505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fia Pro Medium" panose="020B0000000000000000" pitchFamily="34" charset="0"/>
              </a:rPr>
              <a:t>12 MONTH BUSINESS PLAN</a:t>
            </a:r>
            <a:endParaRPr lang="en-US" sz="1400" dirty="0">
              <a:solidFill>
                <a:srgbClr val="FD005A"/>
              </a:solidFill>
              <a:latin typeface="Sofia Pro Medium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0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BB23A-770C-54E1-04B0-89E2FA5C9BA7}"/>
              </a:ext>
            </a:extLst>
          </p:cNvPr>
          <p:cNvSpPr txBox="1"/>
          <p:nvPr/>
        </p:nvSpPr>
        <p:spPr>
          <a:xfrm>
            <a:off x="1271847" y="2838865"/>
            <a:ext cx="1009343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DELIVER 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X</a:t>
            </a:r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 NUMBER OF INSIGHT ENGINE OPPORTUNITIES &amp; ASSOCIATED SERVICES WITHIN THE DEFINED 12 MONTH PERIOD THROUGH THE EXECUTION OF A JOINT AND FOCUSED GTM PLAN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FA01C-903D-E7E9-12E9-9B1E2A78F6D4}"/>
              </a:ext>
            </a:extLst>
          </p:cNvPr>
          <p:cNvSpPr txBox="1"/>
          <p:nvPr/>
        </p:nvSpPr>
        <p:spPr>
          <a:xfrm>
            <a:off x="1271847" y="2203254"/>
            <a:ext cx="80859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fia Pro Medium" panose="020B0000000000000000" pitchFamily="34" charset="0"/>
              </a:rPr>
              <a:t>OBJECTIVE</a:t>
            </a:r>
            <a:endParaRPr lang="en-US" dirty="0">
              <a:solidFill>
                <a:srgbClr val="FD005A"/>
              </a:solidFill>
              <a:latin typeface="Sofia Pro Medium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DF86D8-4BC3-03E2-6CC9-657289E03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18219"/>
              </p:ext>
            </p:extLst>
          </p:nvPr>
        </p:nvGraphicFramePr>
        <p:xfrm>
          <a:off x="637627" y="1630680"/>
          <a:ext cx="109167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136">
                  <a:extLst>
                    <a:ext uri="{9D8B030D-6E8A-4147-A177-3AD203B41FA5}">
                      <a16:colId xmlns:a16="http://schemas.microsoft.com/office/drawing/2014/main" val="2103003240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092647008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668275372"/>
                    </a:ext>
                  </a:extLst>
                </a:gridCol>
                <a:gridCol w="2188955">
                  <a:extLst>
                    <a:ext uri="{9D8B030D-6E8A-4147-A177-3AD203B41FA5}">
                      <a16:colId xmlns:a16="http://schemas.microsoft.com/office/drawing/2014/main" val="2853901530"/>
                    </a:ext>
                  </a:extLst>
                </a:gridCol>
                <a:gridCol w="2183351">
                  <a:extLst>
                    <a:ext uri="{9D8B030D-6E8A-4147-A177-3AD203B41FA5}">
                      <a16:colId xmlns:a16="http://schemas.microsoft.com/office/drawing/2014/main" val="2008360846"/>
                    </a:ext>
                  </a:extLst>
                </a:gridCol>
              </a:tblGrid>
              <a:tr h="329678">
                <a:tc>
                  <a:txBody>
                    <a:bodyPr/>
                    <a:lstStyle/>
                    <a:p>
                      <a:endParaRPr lang="en-US" dirty="0"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Q1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Q2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Q3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Q4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24862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OPPORTUNITY BREAKDOWN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1C1C23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1C1C23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1C1C23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1C1C23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20142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PIPELINE GENERATION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NO OPPORTUNITIES FORECASTED OPPORTUNITY VALUE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06813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REFERRAL/RESELL REVENUE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CLOSED REVENUE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43679"/>
                  </a:ext>
                </a:extLst>
              </a:tr>
              <a:tr h="35715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SERVICES REVENUE (PARTNER/AIIMII)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4628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E1B910-C762-91A4-3233-03653E1DCD47}"/>
              </a:ext>
            </a:extLst>
          </p:cNvPr>
          <p:cNvSpPr txBox="1"/>
          <p:nvPr/>
        </p:nvSpPr>
        <p:spPr>
          <a:xfrm>
            <a:off x="637627" y="813215"/>
            <a:ext cx="80859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OPPORTUNITY BREAKDOWN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61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DF86D8-4BC3-03E2-6CC9-657289E03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63392"/>
              </p:ext>
            </p:extLst>
          </p:nvPr>
        </p:nvGraphicFramePr>
        <p:xfrm>
          <a:off x="637627" y="1630680"/>
          <a:ext cx="1091674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136">
                  <a:extLst>
                    <a:ext uri="{9D8B030D-6E8A-4147-A177-3AD203B41FA5}">
                      <a16:colId xmlns:a16="http://schemas.microsoft.com/office/drawing/2014/main" val="2103003240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092647008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668275372"/>
                    </a:ext>
                  </a:extLst>
                </a:gridCol>
                <a:gridCol w="2188955">
                  <a:extLst>
                    <a:ext uri="{9D8B030D-6E8A-4147-A177-3AD203B41FA5}">
                      <a16:colId xmlns:a16="http://schemas.microsoft.com/office/drawing/2014/main" val="2853901530"/>
                    </a:ext>
                  </a:extLst>
                </a:gridCol>
                <a:gridCol w="2183351">
                  <a:extLst>
                    <a:ext uri="{9D8B030D-6E8A-4147-A177-3AD203B41FA5}">
                      <a16:colId xmlns:a16="http://schemas.microsoft.com/office/drawing/2014/main" val="2008360846"/>
                    </a:ext>
                  </a:extLst>
                </a:gridCol>
              </a:tblGrid>
              <a:tr h="329678">
                <a:tc>
                  <a:txBody>
                    <a:bodyPr/>
                    <a:lstStyle/>
                    <a:p>
                      <a:endParaRPr lang="en-US" dirty="0"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AIIMI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Sofia Pro Medium" panose="020B0000000000000000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PARTNER NAME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Sofia Pro Medium" panose="020B0000000000000000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24862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KEY STAKEHOLDERS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2603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EXECUTIVE SPONSOR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991431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RELATIONSHIP OWNER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643427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MARKETING OWNER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117084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FINANCE CONTACT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612910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TECHNICAL LEAD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64740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ENABLEMENT LEADER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647341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SALES OWNER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1947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249181-9665-5122-925C-0B01DBB7BE03}"/>
              </a:ext>
            </a:extLst>
          </p:cNvPr>
          <p:cNvSpPr txBox="1"/>
          <p:nvPr/>
        </p:nvSpPr>
        <p:spPr>
          <a:xfrm>
            <a:off x="637627" y="813215"/>
            <a:ext cx="80859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KEY STAKEHOLDERS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99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DF86D8-4BC3-03E2-6CC9-657289E03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56724"/>
              </p:ext>
            </p:extLst>
          </p:nvPr>
        </p:nvGraphicFramePr>
        <p:xfrm>
          <a:off x="637627" y="1630680"/>
          <a:ext cx="109167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136">
                  <a:extLst>
                    <a:ext uri="{9D8B030D-6E8A-4147-A177-3AD203B41FA5}">
                      <a16:colId xmlns:a16="http://schemas.microsoft.com/office/drawing/2014/main" val="2103003240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092647008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668275372"/>
                    </a:ext>
                  </a:extLst>
                </a:gridCol>
                <a:gridCol w="2188955">
                  <a:extLst>
                    <a:ext uri="{9D8B030D-6E8A-4147-A177-3AD203B41FA5}">
                      <a16:colId xmlns:a16="http://schemas.microsoft.com/office/drawing/2014/main" val="2853901530"/>
                    </a:ext>
                  </a:extLst>
                </a:gridCol>
                <a:gridCol w="2183351">
                  <a:extLst>
                    <a:ext uri="{9D8B030D-6E8A-4147-A177-3AD203B41FA5}">
                      <a16:colId xmlns:a16="http://schemas.microsoft.com/office/drawing/2014/main" val="2008360846"/>
                    </a:ext>
                  </a:extLst>
                </a:gridCol>
              </a:tblGrid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TARGET SECTORS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075056"/>
                  </a:ext>
                </a:extLst>
              </a:tr>
              <a:tr h="219785">
                <a:tc gridSpan="5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SECTOR 01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397248"/>
                  </a:ext>
                </a:extLst>
              </a:tr>
              <a:tr h="21978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SECTOR 02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4008"/>
                  </a:ext>
                </a:extLst>
              </a:tr>
              <a:tr h="21978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SECTOR 03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1583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69489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TARGET SOLUTION AREAS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46964"/>
                  </a:ext>
                </a:extLst>
              </a:tr>
              <a:tr h="21978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SOLUTION 01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990843"/>
                  </a:ext>
                </a:extLst>
              </a:tr>
              <a:tr h="21978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SOLUTION 02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70416"/>
                  </a:ext>
                </a:extLst>
              </a:tr>
              <a:tr h="21978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SOLUTION 03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5025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249181-9665-5122-925C-0B01DBB7BE03}"/>
              </a:ext>
            </a:extLst>
          </p:cNvPr>
          <p:cNvSpPr txBox="1"/>
          <p:nvPr/>
        </p:nvSpPr>
        <p:spPr>
          <a:xfrm>
            <a:off x="637627" y="813215"/>
            <a:ext cx="94207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TARGET SECTORS &amp; SOLUTION AREAS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39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DF86D8-4BC3-03E2-6CC9-657289E03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33343"/>
              </p:ext>
            </p:extLst>
          </p:nvPr>
        </p:nvGraphicFramePr>
        <p:xfrm>
          <a:off x="637627" y="1630680"/>
          <a:ext cx="873339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136">
                  <a:extLst>
                    <a:ext uri="{9D8B030D-6E8A-4147-A177-3AD203B41FA5}">
                      <a16:colId xmlns:a16="http://schemas.microsoft.com/office/drawing/2014/main" val="2103003240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092647008"/>
                    </a:ext>
                  </a:extLst>
                </a:gridCol>
                <a:gridCol w="2186151">
                  <a:extLst>
                    <a:ext uri="{9D8B030D-6E8A-4147-A177-3AD203B41FA5}">
                      <a16:colId xmlns:a16="http://schemas.microsoft.com/office/drawing/2014/main" val="1668275372"/>
                    </a:ext>
                  </a:extLst>
                </a:gridCol>
                <a:gridCol w="2188955">
                  <a:extLst>
                    <a:ext uri="{9D8B030D-6E8A-4147-A177-3AD203B41FA5}">
                      <a16:colId xmlns:a16="http://schemas.microsoft.com/office/drawing/2014/main" val="2853901530"/>
                    </a:ext>
                  </a:extLst>
                </a:gridCol>
              </a:tblGrid>
              <a:tr h="329678">
                <a:tc>
                  <a:txBody>
                    <a:bodyPr/>
                    <a:lstStyle/>
                    <a:p>
                      <a:endParaRPr lang="en-US" dirty="0">
                        <a:latin typeface="Sofia Pro Medium" panose="020B0000000000000000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SALES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PRESALES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fia Pro Medium" panose="020B0000000000000000" pitchFamily="34" charset="0"/>
                        </a:rPr>
                        <a:t>IMPLEMENTATION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24862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ENABLEMENT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3838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TARGET NUMBER OF CERTIFICATIONS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187866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Sofia Pro Medium" panose="020B0000000000000000" pitchFamily="34" charset="0"/>
                        </a:rPr>
                        <a:t>CERTIFICATION ACHIEVEMENT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0795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6EC9B0-4DA6-45EC-1698-6810C2091FD2}"/>
              </a:ext>
            </a:extLst>
          </p:cNvPr>
          <p:cNvSpPr txBox="1"/>
          <p:nvPr/>
        </p:nvSpPr>
        <p:spPr>
          <a:xfrm>
            <a:off x="637627" y="813215"/>
            <a:ext cx="94207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ENABLEMENT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44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5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Sofia Pro Light</vt:lpstr>
      <vt:lpstr>Sofia Pro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Simpson</dc:creator>
  <cp:lastModifiedBy>Carlia McLauchlan</cp:lastModifiedBy>
  <cp:revision>7</cp:revision>
  <dcterms:created xsi:type="dcterms:W3CDTF">2023-04-04T11:44:31Z</dcterms:created>
  <dcterms:modified xsi:type="dcterms:W3CDTF">2023-06-19T10:54:51Z</dcterms:modified>
</cp:coreProperties>
</file>