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005A"/>
    <a:srgbClr val="1C1C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8"/>
    <p:restoredTop sz="94719"/>
  </p:normalViewPr>
  <p:slideViewPr>
    <p:cSldViewPr snapToGrid="0">
      <p:cViewPr varScale="1">
        <p:scale>
          <a:sx n="96" d="100"/>
          <a:sy n="96" d="100"/>
        </p:scale>
        <p:origin x="16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dark, night sky&#10;&#10;Description automatically generated">
            <a:extLst>
              <a:ext uri="{FF2B5EF4-FFF2-40B4-BE49-F238E27FC236}">
                <a16:creationId xmlns:a16="http://schemas.microsoft.com/office/drawing/2014/main" id="{52D5F9CD-F10C-25A2-9D6E-0B93B51E5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13248-6A82-BDE8-E522-863A0179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5699" y="6339259"/>
            <a:ext cx="2743200" cy="365125"/>
          </a:xfrm>
        </p:spPr>
        <p:txBody>
          <a:bodyPr lIns="0" rIns="0"/>
          <a:lstStyle>
            <a:lvl1pPr>
              <a:defRPr sz="1000">
                <a:solidFill>
                  <a:schemeClr val="bg1"/>
                </a:solidFill>
                <a:latin typeface="Sofia Pro Medium" panose="020B0000000000000000" pitchFamily="34" charset="0"/>
              </a:defRPr>
            </a:lvl1pPr>
          </a:lstStyle>
          <a:p>
            <a:r>
              <a:rPr lang="en-US" dirty="0"/>
              <a:t>PAGE </a:t>
            </a:r>
            <a:fld id="{D1B35D58-C16F-4442-BC9D-97793161E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95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ark, night sky&#10;&#10;Description automatically generated">
            <a:extLst>
              <a:ext uri="{FF2B5EF4-FFF2-40B4-BE49-F238E27FC236}">
                <a16:creationId xmlns:a16="http://schemas.microsoft.com/office/drawing/2014/main" id="{CE0C12BF-40E5-65C8-1427-12ACF6EC2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6CD61EF-4953-3C3F-B794-8C139573A177}"/>
              </a:ext>
            </a:extLst>
          </p:cNvPr>
          <p:cNvSpPr txBox="1">
            <a:spLocks/>
          </p:cNvSpPr>
          <p:nvPr userDrawn="1"/>
        </p:nvSpPr>
        <p:spPr>
          <a:xfrm>
            <a:off x="633101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" b="0" i="0" spc="0" dirty="0">
                <a:latin typeface="Sofia Pro Light" panose="020B0000000000000000" pitchFamily="34" charset="0"/>
              </a:rPr>
              <a:t>AIIMI COPYRIGHT 2023 </a:t>
            </a:r>
            <a:r>
              <a:rPr lang="en-US" sz="800" b="0" i="0" spc="0" dirty="0">
                <a:solidFill>
                  <a:srgbClr val="FD005A"/>
                </a:solidFill>
                <a:latin typeface="Sofia Pro Light" panose="020B0000000000000000" pitchFamily="34" charset="0"/>
              </a:rPr>
              <a:t>|</a:t>
            </a:r>
            <a:r>
              <a:rPr lang="en-US" sz="800" b="0" i="0" spc="0" dirty="0">
                <a:latin typeface="Sofia Pro Light" panose="020B0000000000000000" pitchFamily="34" charset="0"/>
              </a:rPr>
              <a:t> COMMERCIAL IN CONFIDENCE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4049FFB-2C19-331F-13F6-198E6E9062BA}"/>
              </a:ext>
            </a:extLst>
          </p:cNvPr>
          <p:cNvSpPr txBox="1">
            <a:spLocks/>
          </p:cNvSpPr>
          <p:nvPr userDrawn="1"/>
        </p:nvSpPr>
        <p:spPr>
          <a:xfrm>
            <a:off x="5015914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" b="0" i="0" spc="0" dirty="0">
                <a:latin typeface="Sofia Pro Light" panose="020B0000000000000000" pitchFamily="34" charset="0"/>
              </a:rPr>
              <a:t>AIIMI</a:t>
            </a:r>
            <a:r>
              <a:rPr lang="en-US" sz="800" b="0" i="0" spc="0" dirty="0">
                <a:solidFill>
                  <a:srgbClr val="FD005A"/>
                </a:solidFill>
                <a:latin typeface="Sofia Pro Light" panose="020B0000000000000000" pitchFamily="34" charset="0"/>
              </a:rPr>
              <a:t>.</a:t>
            </a:r>
            <a:r>
              <a:rPr lang="en-US" sz="800" b="0" i="0" spc="0" dirty="0">
                <a:latin typeface="Sofia Pro Light" panose="020B0000000000000000" pitchFamily="34" charset="0"/>
              </a:rPr>
              <a:t>COM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2B7F920-67B1-2592-A682-3855E099E0D7}"/>
              </a:ext>
            </a:extLst>
          </p:cNvPr>
          <p:cNvSpPr txBox="1">
            <a:spLocks/>
          </p:cNvSpPr>
          <p:nvPr userDrawn="1"/>
        </p:nvSpPr>
        <p:spPr>
          <a:xfrm>
            <a:off x="8137487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spc="0" dirty="0">
                <a:latin typeface="Sofia Pro Light" panose="020B0000000000000000" pitchFamily="34" charset="0"/>
              </a:rPr>
              <a:t>PAGE </a:t>
            </a:r>
            <a:fld id="{D1B35D58-C16F-4442-BC9D-97793161E3C3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D005A"/>
                </a:solidFill>
                <a:effectLst/>
                <a:uLnTx/>
                <a:uFillTx/>
                <a:latin typeface="Sofia Pro Light" panose="020B0000000000000000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b="0" i="0" spc="0" dirty="0">
              <a:solidFill>
                <a:srgbClr val="FD005A"/>
              </a:solidFill>
              <a:latin typeface="Sofia Pro Light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421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7E182BC-60B3-E6CC-09B9-C5DB96D8C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938AD3-8BDC-2A98-B953-9BC14C7849C7}"/>
              </a:ext>
            </a:extLst>
          </p:cNvPr>
          <p:cNvSpPr txBox="1">
            <a:spLocks/>
          </p:cNvSpPr>
          <p:nvPr userDrawn="1"/>
        </p:nvSpPr>
        <p:spPr>
          <a:xfrm>
            <a:off x="633101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" b="0" i="0" spc="0" dirty="0">
                <a:latin typeface="Sofia Pro Light" panose="020B0000000000000000" pitchFamily="34" charset="0"/>
              </a:rPr>
              <a:t>AIIMI COPYRIGHT 2023 </a:t>
            </a:r>
            <a:r>
              <a:rPr lang="en-US" sz="800" b="0" i="0" spc="0" dirty="0">
                <a:solidFill>
                  <a:srgbClr val="FD005A"/>
                </a:solidFill>
                <a:latin typeface="Sofia Pro Light" panose="020B0000000000000000" pitchFamily="34" charset="0"/>
              </a:rPr>
              <a:t>|</a:t>
            </a:r>
            <a:r>
              <a:rPr lang="en-US" sz="800" b="0" i="0" spc="0" dirty="0">
                <a:latin typeface="Sofia Pro Light" panose="020B0000000000000000" pitchFamily="34" charset="0"/>
              </a:rPr>
              <a:t> COMMERCIAL IN CONFIDENCE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FEDABA6-1E02-3574-06FC-F686C3FCC44E}"/>
              </a:ext>
            </a:extLst>
          </p:cNvPr>
          <p:cNvSpPr txBox="1">
            <a:spLocks/>
          </p:cNvSpPr>
          <p:nvPr userDrawn="1"/>
        </p:nvSpPr>
        <p:spPr>
          <a:xfrm>
            <a:off x="5015914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" b="0" i="0" spc="0" dirty="0">
                <a:latin typeface="Sofia Pro Light" panose="020B0000000000000000" pitchFamily="34" charset="0"/>
              </a:rPr>
              <a:t>AIIMI</a:t>
            </a:r>
            <a:r>
              <a:rPr lang="en-US" sz="800" b="0" i="0" spc="0" dirty="0">
                <a:solidFill>
                  <a:srgbClr val="FD005A"/>
                </a:solidFill>
                <a:latin typeface="Sofia Pro Light" panose="020B0000000000000000" pitchFamily="34" charset="0"/>
              </a:rPr>
              <a:t>.</a:t>
            </a:r>
            <a:r>
              <a:rPr lang="en-US" sz="800" b="0" i="0" spc="0" dirty="0">
                <a:latin typeface="Sofia Pro Light" panose="020B0000000000000000" pitchFamily="34" charset="0"/>
              </a:rPr>
              <a:t>COM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C8BB0B-A1F5-E40C-1A87-7D576B5EC8BD}"/>
              </a:ext>
            </a:extLst>
          </p:cNvPr>
          <p:cNvSpPr txBox="1">
            <a:spLocks/>
          </p:cNvSpPr>
          <p:nvPr userDrawn="1"/>
        </p:nvSpPr>
        <p:spPr>
          <a:xfrm>
            <a:off x="8137487" y="6339259"/>
            <a:ext cx="343440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Sofia Pro Medium" panose="020B0000000000000000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spc="0" dirty="0">
                <a:latin typeface="Sofia Pro Light" panose="020B0000000000000000" pitchFamily="34" charset="0"/>
              </a:rPr>
              <a:t>PAGE </a:t>
            </a:r>
            <a:fld id="{D1B35D58-C16F-4442-BC9D-97793161E3C3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D005A"/>
                </a:solidFill>
                <a:effectLst/>
                <a:uLnTx/>
                <a:uFillTx/>
                <a:latin typeface="Sofia Pro Light" panose="020B0000000000000000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b="0" i="0" spc="0" dirty="0">
              <a:solidFill>
                <a:srgbClr val="FD005A"/>
              </a:solidFill>
              <a:latin typeface="Sofia Pro Light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759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418C574D-8702-D5AE-F1A6-8CA92A5843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4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518B06-2695-2259-D237-667053E7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36101-82D1-FAE4-D24C-72F299BC6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9F670-2DB3-03BA-1D04-02AD016866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4622E-C3DE-6C49-BA0E-F548BA66A059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1ECD-1E31-0D84-8EED-77E969D72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51809-144D-E573-06A9-841D184F5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35D58-C16F-4442-BC9D-97793161E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3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19A4CF-1312-B740-702F-74F6634E7D8D}"/>
              </a:ext>
            </a:extLst>
          </p:cNvPr>
          <p:cNvSpPr txBox="1"/>
          <p:nvPr/>
        </p:nvSpPr>
        <p:spPr>
          <a:xfrm>
            <a:off x="1271847" y="2768138"/>
            <a:ext cx="6001789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Sofia Pro Medium" panose="020B0000000000000000" pitchFamily="34" charset="0"/>
              </a:rPr>
              <a:t>AIIMI &amp;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9A5E11-841A-BE14-C9FB-0453E0BCB4C7}"/>
              </a:ext>
            </a:extLst>
          </p:cNvPr>
          <p:cNvSpPr txBox="1"/>
          <p:nvPr/>
        </p:nvSpPr>
        <p:spPr>
          <a:xfrm>
            <a:off x="1271847" y="3557847"/>
            <a:ext cx="985058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Sofia Pro Medium" panose="020B0000000000000000" pitchFamily="34" charset="0"/>
              </a:rPr>
              <a:t>PARTNER NAME</a:t>
            </a:r>
            <a:r>
              <a:rPr lang="en-US" sz="6000" dirty="0">
                <a:solidFill>
                  <a:srgbClr val="FD005A"/>
                </a:solidFill>
                <a:latin typeface="Sofia Pro Medium" panose="020B0000000000000000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BD27C-3E30-0F4C-EDA3-5341F7963505}"/>
              </a:ext>
            </a:extLst>
          </p:cNvPr>
          <p:cNvSpPr txBox="1"/>
          <p:nvPr/>
        </p:nvSpPr>
        <p:spPr>
          <a:xfrm>
            <a:off x="1271847" y="4663440"/>
            <a:ext cx="985058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ofia Pro Medium" panose="020B0000000000000000" pitchFamily="34" charset="0"/>
              </a:rPr>
              <a:t>12 MONTH PIPELINE GENERATION PLAN</a:t>
            </a:r>
            <a:endParaRPr lang="en-US" sz="1400" dirty="0">
              <a:solidFill>
                <a:srgbClr val="FD005A"/>
              </a:solidFill>
              <a:latin typeface="Sofia Pro Medium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407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EBB23A-770C-54E1-04B0-89E2FA5C9BA7}"/>
              </a:ext>
            </a:extLst>
          </p:cNvPr>
          <p:cNvSpPr txBox="1"/>
          <p:nvPr/>
        </p:nvSpPr>
        <p:spPr>
          <a:xfrm>
            <a:off x="1271847" y="2838865"/>
            <a:ext cx="10093435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Sofia Pro Medium" panose="020B0000000000000000" pitchFamily="34" charset="0"/>
              </a:rPr>
              <a:t>DELIVER </a:t>
            </a:r>
            <a:r>
              <a:rPr lang="en-US" sz="4000" dirty="0">
                <a:solidFill>
                  <a:srgbClr val="FD005A"/>
                </a:solidFill>
                <a:latin typeface="Sofia Pro Medium" panose="020B0000000000000000" pitchFamily="34" charset="0"/>
              </a:rPr>
              <a:t>X</a:t>
            </a:r>
            <a:r>
              <a:rPr lang="en-US" sz="4000" dirty="0">
                <a:solidFill>
                  <a:schemeClr val="bg1"/>
                </a:solidFill>
                <a:latin typeface="Sofia Pro Medium" panose="020B0000000000000000" pitchFamily="34" charset="0"/>
              </a:rPr>
              <a:t> NUMBER OF INSIGHT ENGINE OPPORTUNITIES &amp; ASSOCIATED SERVICES WITHIN THE DEFINED 12 MONTH PERIOD THROUGH THE EXECUTION OF A JOINT AND FOCUSED GTM PLAN</a:t>
            </a:r>
            <a:r>
              <a:rPr lang="en-US" sz="4000" dirty="0">
                <a:solidFill>
                  <a:srgbClr val="FD005A"/>
                </a:solidFill>
                <a:latin typeface="Sofia Pro Medium" panose="020B0000000000000000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7FA01C-903D-E7E9-12E9-9B1E2A78F6D4}"/>
              </a:ext>
            </a:extLst>
          </p:cNvPr>
          <p:cNvSpPr txBox="1"/>
          <p:nvPr/>
        </p:nvSpPr>
        <p:spPr>
          <a:xfrm>
            <a:off x="1271847" y="2203254"/>
            <a:ext cx="808595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Sofia Pro Medium" panose="020B0000000000000000" pitchFamily="34" charset="0"/>
              </a:rPr>
              <a:t>OBJECTIVE</a:t>
            </a:r>
            <a:endParaRPr lang="en-US" dirty="0">
              <a:solidFill>
                <a:srgbClr val="FD005A"/>
              </a:solidFill>
              <a:latin typeface="Sofia Pro Medium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54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ADF86D8-4BC3-03E2-6CC9-657289E03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651878"/>
              </p:ext>
            </p:extLst>
          </p:nvPr>
        </p:nvGraphicFramePr>
        <p:xfrm>
          <a:off x="637627" y="1630680"/>
          <a:ext cx="10910906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1773">
                  <a:extLst>
                    <a:ext uri="{9D8B030D-6E8A-4147-A177-3AD203B41FA5}">
                      <a16:colId xmlns:a16="http://schemas.microsoft.com/office/drawing/2014/main" val="2103003240"/>
                    </a:ext>
                  </a:extLst>
                </a:gridCol>
                <a:gridCol w="8729133">
                  <a:extLst>
                    <a:ext uri="{9D8B030D-6E8A-4147-A177-3AD203B41FA5}">
                      <a16:colId xmlns:a16="http://schemas.microsoft.com/office/drawing/2014/main" val="2008360846"/>
                    </a:ext>
                  </a:extLst>
                </a:gridCol>
              </a:tblGrid>
              <a:tr h="219785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DESCRIPTION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706813"/>
                  </a:ext>
                </a:extLst>
              </a:tr>
              <a:tr h="219785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TARGET MARKET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27436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TARGET PERSONA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462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TARGET MESSAGE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4958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TIMELINES FOR EXECUTION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235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COST OF ACTIVITY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015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EXPECTED NUMBER OF LEADS </a:t>
                      </a:r>
                      <a:r>
                        <a:rPr lang="en-US" sz="800" b="0" i="0" dirty="0">
                          <a:solidFill>
                            <a:srgbClr val="FD005A"/>
                          </a:solidFill>
                          <a:latin typeface="Sofia Pro Medium" panose="020B0000000000000000" pitchFamily="34" charset="0"/>
                        </a:rPr>
                        <a:t>(MQL/SQL/APPOINTMENT)</a:t>
                      </a:r>
                      <a:endParaRPr lang="en-US" sz="1000" b="0" i="0" dirty="0">
                        <a:solidFill>
                          <a:srgbClr val="FD005A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952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EXPECTED ROI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4151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ACTUAL NUMBER OF LEADS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5669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000" b="0" i="0" dirty="0">
                          <a:solidFill>
                            <a:srgbClr val="1C1C23"/>
                          </a:solidFill>
                          <a:latin typeface="Sofia Pro Medium" panose="020B0000000000000000" pitchFamily="34" charset="0"/>
                        </a:rPr>
                        <a:t>ACTUAL PIPELINE CREATED</a:t>
                      </a:r>
                    </a:p>
                    <a:p>
                      <a:pPr algn="r"/>
                      <a:r>
                        <a:rPr lang="en-US" sz="800" b="0" i="0" dirty="0">
                          <a:solidFill>
                            <a:srgbClr val="FD005A"/>
                          </a:solidFill>
                          <a:latin typeface="Sofia Pro Medium" panose="020B0000000000000000" pitchFamily="34" charset="0"/>
                        </a:rPr>
                        <a:t>(£)</a:t>
                      </a:r>
                      <a:endParaRPr lang="en-US" sz="1000" b="0" i="0" dirty="0">
                        <a:solidFill>
                          <a:srgbClr val="FD005A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bg1"/>
                        </a:solidFill>
                        <a:latin typeface="Sofia Pro Medium" panose="020B00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C1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8102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1E1B910-C762-91A4-3233-03653E1DCD47}"/>
              </a:ext>
            </a:extLst>
          </p:cNvPr>
          <p:cNvSpPr txBox="1"/>
          <p:nvPr/>
        </p:nvSpPr>
        <p:spPr>
          <a:xfrm>
            <a:off x="637627" y="813215"/>
            <a:ext cx="808595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Sofia Pro Medium" panose="020B0000000000000000" pitchFamily="34" charset="0"/>
              </a:rPr>
              <a:t>ACTIVITY OUTLINE</a:t>
            </a:r>
            <a:r>
              <a:rPr lang="en-US" sz="4000" dirty="0">
                <a:solidFill>
                  <a:srgbClr val="FD005A"/>
                </a:solidFill>
                <a:latin typeface="Sofia Pro Medium" panose="020B00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3611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850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Sofia Pro Light</vt:lpstr>
      <vt:lpstr>Sofia Pro Medium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Ella Simpson</dc:creator>
  <cp:lastModifiedBy>Carlia McLauchlan</cp:lastModifiedBy>
  <cp:revision>8</cp:revision>
  <dcterms:created xsi:type="dcterms:W3CDTF">2023-04-04T11:44:31Z</dcterms:created>
  <dcterms:modified xsi:type="dcterms:W3CDTF">2023-06-19T10:55:30Z</dcterms:modified>
</cp:coreProperties>
</file>